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9" r:id="rId3"/>
    <p:sldId id="257" r:id="rId4"/>
    <p:sldId id="260" r:id="rId5"/>
    <p:sldId id="258" r:id="rId6"/>
    <p:sldId id="273" r:id="rId7"/>
    <p:sldId id="274" r:id="rId8"/>
    <p:sldId id="275" r:id="rId9"/>
    <p:sldId id="262" r:id="rId10"/>
    <p:sldId id="264" r:id="rId11"/>
    <p:sldId id="276" r:id="rId12"/>
    <p:sldId id="267"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540783363617998E-2"/>
          <c:y val="0.11101703382729"/>
          <c:w val="0.92810347264284299"/>
          <c:h val="0.82286247665872703"/>
        </c:manualLayout>
      </c:layout>
      <c:scatterChart>
        <c:scatterStyle val="lineMarker"/>
        <c:varyColors val="0"/>
        <c:ser>
          <c:idx val="0"/>
          <c:order val="0"/>
          <c:tx>
            <c:strRef>
              <c:f>Sheet1!$B$1</c:f>
              <c:strCache>
                <c:ptCount val="1"/>
                <c:pt idx="0">
                  <c:v>CURRENT(milliamps) </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ln>
              <a:effectLst/>
            </c:spPr>
            <c:trendlineType val="log"/>
            <c:dispRSqr val="0"/>
            <c:dispEq val="0"/>
          </c:trendline>
          <c:xVal>
            <c:numRef>
              <c:f>Sheet1!$A$2:$A$5</c:f>
              <c:numCache>
                <c:formatCode>General</c:formatCode>
                <c:ptCount val="4"/>
                <c:pt idx="0">
                  <c:v>0</c:v>
                </c:pt>
                <c:pt idx="1">
                  <c:v>2.2000000000000002</c:v>
                </c:pt>
                <c:pt idx="2">
                  <c:v>2.8</c:v>
                </c:pt>
                <c:pt idx="3">
                  <c:v>3</c:v>
                </c:pt>
              </c:numCache>
            </c:numRef>
          </c:xVal>
          <c:yVal>
            <c:numRef>
              <c:f>Sheet1!$B$2:$B$5</c:f>
              <c:numCache>
                <c:formatCode>General</c:formatCode>
                <c:ptCount val="4"/>
                <c:pt idx="0">
                  <c:v>0</c:v>
                </c:pt>
                <c:pt idx="1">
                  <c:v>90.909000000000006</c:v>
                </c:pt>
                <c:pt idx="2">
                  <c:v>71.42</c:v>
                </c:pt>
                <c:pt idx="3">
                  <c:v>66.42</c:v>
                </c:pt>
              </c:numCache>
            </c:numRef>
          </c:yVal>
          <c:smooth val="0"/>
          <c:extLst>
            <c:ext xmlns:c16="http://schemas.microsoft.com/office/drawing/2014/chart" uri="{C3380CC4-5D6E-409C-BE32-E72D297353CC}">
              <c16:uniqueId val="{00000001-F25A-43C1-AE92-4B1855354BCF}"/>
            </c:ext>
          </c:extLst>
        </c:ser>
        <c:dLbls>
          <c:showLegendKey val="0"/>
          <c:showVal val="1"/>
          <c:showCatName val="0"/>
          <c:showSerName val="0"/>
          <c:showPercent val="0"/>
          <c:showBubbleSize val="0"/>
        </c:dLbls>
        <c:axId val="270612544"/>
        <c:axId val="1923317568"/>
      </c:scatterChart>
      <c:valAx>
        <c:axId val="270612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r>
                  <a:rPr lang="en-IN"/>
                  <a:t>Voltage(volt)</a:t>
                </a:r>
              </a:p>
            </c:rich>
          </c:tx>
          <c:layout>
            <c:manualLayout>
              <c:xMode val="edge"/>
              <c:yMode val="edge"/>
              <c:x val="0.47835534019786002"/>
              <c:y val="0.953279533557431"/>
            </c:manualLayout>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crossAx val="1923317568"/>
        <c:crosses val="autoZero"/>
        <c:crossBetween val="midCat"/>
      </c:valAx>
      <c:valAx>
        <c:axId val="1923317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r>
                  <a:rPr lang="en-IN"/>
                  <a:t>Current(milliamps)</a:t>
                </a:r>
              </a:p>
            </c:rich>
          </c:tx>
          <c:overlay val="0"/>
          <c:spPr>
            <a:noFill/>
            <a:ln>
              <a:noFill/>
            </a:ln>
            <a:effectLst/>
          </c:spPr>
          <c:txPr>
            <a:bodyPr rot="-54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crossAx val="270612544"/>
        <c:crosses val="autoZero"/>
        <c:crossBetween val="midCat"/>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6/28/2023</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6/28/2023</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78254" y="1309932"/>
            <a:ext cx="9635490" cy="1702435"/>
          </a:xfrm>
        </p:spPr>
        <p:txBody>
          <a:bodyPr>
            <a:normAutofit/>
          </a:bodyPr>
          <a:lstStyle/>
          <a:p>
            <a:pPr algn="ctr"/>
            <a:r>
              <a:rPr lang="en-US" sz="4400" b="1" dirty="0">
                <a:latin typeface="Times New Roman" panose="02020603050405020304" pitchFamily="18" charset="0"/>
                <a:cs typeface="Times New Roman" panose="02020603050405020304" pitchFamily="18" charset="0"/>
              </a:rPr>
              <a:t> </a:t>
            </a:r>
            <a:r>
              <a:rPr lang="en-IN" altLang="en-US" sz="4400" b="1" dirty="0">
                <a:latin typeface="Times New Roman" panose="02020603050405020304" pitchFamily="18" charset="0"/>
                <a:cs typeface="Times New Roman" panose="02020603050405020304" pitchFamily="18" charset="0"/>
              </a:rPr>
              <a:t>ENERGY GENERATION</a:t>
            </a:r>
            <a:r>
              <a:rPr lang="en-US" sz="4400" b="1" dirty="0">
                <a:latin typeface="Times New Roman" panose="02020603050405020304" pitchFamily="18" charset="0"/>
                <a:cs typeface="Times New Roman" panose="02020603050405020304" pitchFamily="18" charset="0"/>
              </a:rPr>
              <a:t> USING PIEZOELECTRIC TECHNOLOGY</a:t>
            </a:r>
          </a:p>
        </p:txBody>
      </p:sp>
      <p:sp>
        <p:nvSpPr>
          <p:cNvPr id="3" name="Subtitle 2"/>
          <p:cNvSpPr>
            <a:spLocks noGrp="1"/>
          </p:cNvSpPr>
          <p:nvPr>
            <p:ph type="subTitle" idx="1"/>
          </p:nvPr>
        </p:nvSpPr>
        <p:spPr>
          <a:xfrm>
            <a:off x="8028447" y="3619940"/>
            <a:ext cx="3466465" cy="2370455"/>
          </a:xfrm>
        </p:spPr>
        <p:txBody>
          <a:bodyPr>
            <a:noAutofit/>
          </a:bodyPr>
          <a:lstStyle/>
          <a:p>
            <a:pPr algn="l"/>
            <a:r>
              <a:rPr lang="en-US" sz="2400" dirty="0">
                <a:latin typeface="Times New Roman" panose="02020603050405020304" pitchFamily="18" charset="0"/>
                <a:cs typeface="Times New Roman" panose="02020603050405020304" pitchFamily="18" charset="0"/>
                <a:sym typeface="+mn-ea"/>
              </a:rPr>
              <a:t>TEAM MEMBERS:</a:t>
            </a:r>
          </a:p>
          <a:p>
            <a:pPr marL="342900" indent="-342900" algn="l">
              <a:buAutoNum type="arabicPeriod"/>
            </a:pPr>
            <a:r>
              <a:rPr lang="en-IN" sz="2400" dirty="0">
                <a:latin typeface="Times New Roman" panose="02020603050405020304" pitchFamily="18" charset="0"/>
                <a:cs typeface="Times New Roman" panose="02020603050405020304" pitchFamily="18" charset="0"/>
                <a:sym typeface="+mn-ea"/>
              </a:rPr>
              <a:t>Madhumitha A</a:t>
            </a:r>
          </a:p>
          <a:p>
            <a:pPr marL="342900" indent="-342900" algn="just">
              <a:buAutoNum type="arabicPeriod"/>
            </a:pPr>
            <a:r>
              <a:rPr lang="en-IN" sz="2400" dirty="0">
                <a:latin typeface="Times New Roman" panose="02020603050405020304" pitchFamily="18" charset="0"/>
                <a:cs typeface="Times New Roman" panose="02020603050405020304" pitchFamily="18" charset="0"/>
                <a:sym typeface="+mn-ea"/>
              </a:rPr>
              <a:t>Keerthiga S</a:t>
            </a:r>
          </a:p>
          <a:p>
            <a:pPr marL="342900" indent="-342900" algn="just">
              <a:buAutoNum type="arabicPeriod"/>
            </a:pPr>
            <a:r>
              <a:rPr lang="en-IN" sz="2400" dirty="0">
                <a:latin typeface="Times New Roman" panose="02020603050405020304" pitchFamily="18" charset="0"/>
                <a:cs typeface="Times New Roman" panose="02020603050405020304" pitchFamily="18" charset="0"/>
                <a:sym typeface="+mn-ea"/>
              </a:rPr>
              <a:t>Sivasangari S</a:t>
            </a:r>
          </a:p>
          <a:p>
            <a:pPr marL="342900" indent="-342900" algn="just">
              <a:buAutoNum type="arabicPeriod"/>
            </a:pPr>
            <a:r>
              <a:rPr lang="en-IN" sz="2400" dirty="0">
                <a:latin typeface="Times New Roman" panose="02020603050405020304" pitchFamily="18" charset="0"/>
                <a:cs typeface="Times New Roman" panose="02020603050405020304" pitchFamily="18" charset="0"/>
                <a:sym typeface="+mn-ea"/>
              </a:rPr>
              <a:t>Sakthi Sri E</a:t>
            </a:r>
          </a:p>
          <a:p>
            <a:endParaRPr lang="en-IN" sz="2400" dirty="0">
              <a:latin typeface="Times New Roman" panose="02020603050405020304" pitchFamily="18" charset="0"/>
              <a:cs typeface="Times New Roman" panose="02020603050405020304" pitchFamily="18" charset="0"/>
              <a:sym typeface="+mn-ea"/>
            </a:endParaRPr>
          </a:p>
        </p:txBody>
      </p:sp>
      <p:sp>
        <p:nvSpPr>
          <p:cNvPr id="4" name="TextBox 3"/>
          <p:cNvSpPr txBox="1"/>
          <p:nvPr/>
        </p:nvSpPr>
        <p:spPr>
          <a:xfrm>
            <a:off x="1500673" y="485050"/>
            <a:ext cx="9190653" cy="523220"/>
          </a:xfrm>
          <a:prstGeom prst="rect">
            <a:avLst/>
          </a:prstGeom>
          <a:noFill/>
        </p:spPr>
        <p:txBody>
          <a:bodyPr wrap="square" rtlCol="0">
            <a:spAutoFit/>
          </a:bodyPr>
          <a:lstStyle/>
          <a:p>
            <a:r>
              <a:rPr lang="en-IN" sz="2800" dirty="0">
                <a:solidFill>
                  <a:schemeClr val="accent4">
                    <a:lumMod val="65000"/>
                    <a:lumOff val="35000"/>
                  </a:schemeClr>
                </a:solidFill>
                <a:highlight>
                  <a:srgbClr val="C0C0C0"/>
                </a:highlight>
              </a:rPr>
              <a:t>VELAMMAL ENGINEERING COLLEGE, CHENNAI- 66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7112"/>
            <a:ext cx="10972800" cy="582613"/>
          </a:xfrm>
        </p:spPr>
        <p:txBody>
          <a:bodyPr/>
          <a:lstStyle/>
          <a:p>
            <a:r>
              <a:rPr lang="en-US" b="1" dirty="0">
                <a:highlight>
                  <a:srgbClr val="C0C0C0"/>
                </a:highlight>
                <a:latin typeface="Times New Roman" panose="02020603050405020304" pitchFamily="18" charset="0"/>
                <a:cs typeface="Times New Roman" panose="02020603050405020304" pitchFamily="18" charset="0"/>
              </a:rPr>
              <a:t>RESULT AND PROOF OF CONCEPT</a:t>
            </a:r>
          </a:p>
        </p:txBody>
      </p:sp>
      <p:sp>
        <p:nvSpPr>
          <p:cNvPr id="3" name="Content Placeholder 2"/>
          <p:cNvSpPr>
            <a:spLocks noGrp="1"/>
          </p:cNvSpPr>
          <p:nvPr>
            <p:ph sz="half" idx="1"/>
          </p:nvPr>
        </p:nvSpPr>
        <p:spPr>
          <a:xfrm>
            <a:off x="490855" y="3387090"/>
            <a:ext cx="3808730" cy="609600"/>
          </a:xfrm>
        </p:spPr>
        <p:txBody>
          <a:bodyPr/>
          <a:lstStyle/>
          <a:p>
            <a:pPr marL="0" indent="0">
              <a:buNone/>
            </a:pPr>
            <a:r>
              <a:rPr lang="en-US" dirty="0">
                <a:highlight>
                  <a:srgbClr val="C0C0C0"/>
                </a:highlight>
                <a:latin typeface="Times New Roman" panose="02020603050405020304" pitchFamily="18" charset="0"/>
                <a:cs typeface="Times New Roman" panose="02020603050405020304" pitchFamily="18" charset="0"/>
              </a:rPr>
              <a:t>WORKING MODEL</a:t>
            </a:r>
          </a:p>
        </p:txBody>
      </p:sp>
      <p:pic>
        <p:nvPicPr>
          <p:cNvPr id="7" name="WhatsApp Video 2023-03-23 at 13.12.4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373943" y="1981277"/>
            <a:ext cx="7327202" cy="4030825"/>
          </a:xfrm>
          <a:prstGeom prst="rect">
            <a:avLst/>
          </a:prstGeom>
          <a:ln>
            <a:noFill/>
          </a:ln>
          <a:effectLst>
            <a:outerShdw blurRad="292100" dist="139700" dir="2700000" algn="tl" rotWithShape="0">
              <a:srgbClr val="333333">
                <a:alpha val="65000"/>
              </a:srgbClr>
            </a:outerShdw>
          </a:effectLst>
        </p:spPr>
      </p:pic>
      <p:sp>
        <p:nvSpPr>
          <p:cNvPr id="11" name="Arrow: Curved Down 10"/>
          <p:cNvSpPr/>
          <p:nvPr/>
        </p:nvSpPr>
        <p:spPr bwMode="auto">
          <a:xfrm rot="12636197" flipH="1">
            <a:off x="2517519" y="4442487"/>
            <a:ext cx="1590124" cy="526534"/>
          </a:xfrm>
          <a:prstGeom prst="curvedDown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ighlight>
                  <a:srgbClr val="C0C0C0"/>
                </a:highlight>
                <a:latin typeface="Times New Roman" panose="02020603050405020304" pitchFamily="18" charset="0"/>
                <a:cs typeface="Times New Roman" panose="02020603050405020304" pitchFamily="18" charset="0"/>
              </a:rPr>
              <a:t>RESULT AND PROOF OF CONCEPT</a:t>
            </a:r>
          </a:p>
        </p:txBody>
      </p:sp>
      <p:pic>
        <p:nvPicPr>
          <p:cNvPr id="6" name="Content Placeholder 5"/>
          <p:cNvPicPr>
            <a:picLocks noGrp="1" noChangeAspect="1"/>
          </p:cNvPicPr>
          <p:nvPr>
            <p:ph sz="half" idx="1"/>
          </p:nvPr>
        </p:nvPicPr>
        <p:blipFill>
          <a:blip r:embed="rId2"/>
          <a:stretch>
            <a:fillRect/>
          </a:stretch>
        </p:blipFill>
        <p:spPr>
          <a:xfrm>
            <a:off x="1109345" y="1162685"/>
            <a:ext cx="4826000" cy="2608580"/>
          </a:xfrm>
          <a:prstGeom prst="rect">
            <a:avLst/>
          </a:prstGeom>
        </p:spPr>
      </p:pic>
      <p:pic>
        <p:nvPicPr>
          <p:cNvPr id="8" name="Content Placeholder 7"/>
          <p:cNvPicPr>
            <a:picLocks noGrp="1" noChangeAspect="1"/>
          </p:cNvPicPr>
          <p:nvPr>
            <p:ph sz="half" idx="2"/>
          </p:nvPr>
        </p:nvPicPr>
        <p:blipFill>
          <a:blip r:embed="rId3"/>
          <a:stretch>
            <a:fillRect/>
          </a:stretch>
        </p:blipFill>
        <p:spPr>
          <a:xfrm>
            <a:off x="6412865" y="1162685"/>
            <a:ext cx="3672840" cy="2616835"/>
          </a:xfrm>
          <a:prstGeom prst="rect">
            <a:avLst/>
          </a:prstGeom>
        </p:spPr>
      </p:pic>
      <p:pic>
        <p:nvPicPr>
          <p:cNvPr id="9" name="Picture 8"/>
          <p:cNvPicPr>
            <a:picLocks noChangeAspect="1"/>
          </p:cNvPicPr>
          <p:nvPr/>
        </p:nvPicPr>
        <p:blipFill>
          <a:blip r:embed="rId4"/>
          <a:stretch>
            <a:fillRect/>
          </a:stretch>
        </p:blipFill>
        <p:spPr>
          <a:xfrm>
            <a:off x="3149600" y="4008120"/>
            <a:ext cx="5486400" cy="2537460"/>
          </a:xfrm>
          <a:prstGeom prst="rect">
            <a:avLst/>
          </a:prstGeom>
        </p:spPr>
      </p:pic>
      <p:pic>
        <p:nvPicPr>
          <p:cNvPr id="3" name="Content Placeholder 5">
            <a:extLst>
              <a:ext uri="{FF2B5EF4-FFF2-40B4-BE49-F238E27FC236}">
                <a16:creationId xmlns:a16="http://schemas.microsoft.com/office/drawing/2014/main" id="{88927DAC-4D69-C7E4-0EF6-D8E9B6103A35}"/>
              </a:ext>
            </a:extLst>
          </p:cNvPr>
          <p:cNvPicPr>
            <a:picLocks noChangeAspect="1"/>
          </p:cNvPicPr>
          <p:nvPr/>
        </p:nvPicPr>
        <p:blipFill>
          <a:blip r:embed="rId2"/>
          <a:stretch>
            <a:fillRect/>
          </a:stretch>
        </p:blipFill>
        <p:spPr>
          <a:xfrm>
            <a:off x="1066800" y="1162685"/>
            <a:ext cx="4826000" cy="260858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highlight>
                  <a:srgbClr val="C0C0C0"/>
                </a:highlight>
                <a:latin typeface="Times New Roman" panose="02020603050405020304" pitchFamily="18" charset="0"/>
                <a:cs typeface="Times New Roman" panose="02020603050405020304" pitchFamily="18" charset="0"/>
              </a:rPr>
              <a:t>RESULT AND PROOF OF CONCEPT</a:t>
            </a:r>
          </a:p>
        </p:txBody>
      </p:sp>
      <p:graphicFrame>
        <p:nvGraphicFramePr>
          <p:cNvPr id="18" name="Content Placeholder 17"/>
          <p:cNvGraphicFramePr>
            <a:graphicFrameLocks noGrp="1"/>
          </p:cNvGraphicFramePr>
          <p:nvPr>
            <p:ph idx="1"/>
          </p:nvPr>
        </p:nvGraphicFramePr>
        <p:xfrm>
          <a:off x="1143000" y="1281754"/>
          <a:ext cx="9906000" cy="497313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790" y="1318895"/>
            <a:ext cx="3444875" cy="582930"/>
          </a:xfrm>
        </p:spPr>
        <p:txBody>
          <a:bodyPr/>
          <a:lstStyle/>
          <a:p>
            <a:r>
              <a:rPr lang="en-US" b="1" dirty="0">
                <a:highlight>
                  <a:srgbClr val="C0C0C0"/>
                </a:highlight>
                <a:latin typeface="Times New Roman" panose="02020603050405020304" pitchFamily="18" charset="0"/>
                <a:cs typeface="Times New Roman" panose="02020603050405020304" pitchFamily="18" charset="0"/>
              </a:rPr>
              <a:t>CONCLUSION</a:t>
            </a:r>
          </a:p>
        </p:txBody>
      </p:sp>
      <p:sp>
        <p:nvSpPr>
          <p:cNvPr id="5" name="Content Placeholder 4"/>
          <p:cNvSpPr>
            <a:spLocks noGrp="1"/>
          </p:cNvSpPr>
          <p:nvPr>
            <p:ph idx="1"/>
          </p:nvPr>
        </p:nvSpPr>
        <p:spPr>
          <a:xfrm>
            <a:off x="478790" y="2470150"/>
            <a:ext cx="10972800" cy="3267075"/>
          </a:xfrm>
        </p:spPr>
        <p:txBody>
          <a:bodyPr/>
          <a:lstStyle/>
          <a:p>
            <a:pPr>
              <a:lnSpc>
                <a:spcPct val="200000"/>
              </a:lnSpc>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Thus we have developed the prototype of the device.</a:t>
            </a:r>
          </a:p>
          <a:p>
            <a:pPr>
              <a:lnSpc>
                <a:spcPct val="200000"/>
              </a:lnSpc>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This device is the best solution to use the mechanical stress efficiently.</a:t>
            </a:r>
          </a:p>
          <a:p>
            <a:pPr>
              <a:lnSpc>
                <a:spcPct val="200000"/>
              </a:lnSpc>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In future, we will develop the complete automated energy generating device.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1330" y="2252306"/>
            <a:ext cx="5527827" cy="1082675"/>
          </a:xfrm>
        </p:spPr>
        <p:txBody>
          <a:bodyPr/>
          <a:lstStyle/>
          <a:p>
            <a:r>
              <a:rPr lang="en-US" sz="6000" dirty="0">
                <a:latin typeface="Times New Roman" panose="02020603050405020304" pitchFamily="18" charset="0"/>
                <a:cs typeface="Times New Roman" panose="02020603050405020304" pitchFamily="18" charset="0"/>
              </a:rPr>
              <a:t>THANK YOU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p:cNvSpPr/>
          <p:nvPr/>
        </p:nvSpPr>
        <p:spPr bwMode="auto">
          <a:xfrm>
            <a:off x="605663" y="202701"/>
            <a:ext cx="3069772" cy="6204857"/>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dirty="0">
              <a:ln>
                <a:noFill/>
              </a:ln>
              <a:solidFill>
                <a:schemeClr val="bg2">
                  <a:lumMod val="60000"/>
                  <a:lumOff val="40000"/>
                </a:schemeClr>
              </a:solidFill>
              <a:effectLst/>
              <a:highlight>
                <a:srgbClr val="C0C0C0"/>
              </a:highlight>
              <a:latin typeface="Arial" panose="020B0604020202020204" pitchFamily="34" charset="0"/>
              <a:ea typeface="SimSun" panose="02010600030101010101" pitchFamily="2" charset="-122"/>
            </a:endParaRPr>
          </a:p>
        </p:txBody>
      </p:sp>
      <p:sp>
        <p:nvSpPr>
          <p:cNvPr id="2" name="Title 1"/>
          <p:cNvSpPr>
            <a:spLocks noGrp="1"/>
          </p:cNvSpPr>
          <p:nvPr>
            <p:ph type="title"/>
          </p:nvPr>
        </p:nvSpPr>
        <p:spPr>
          <a:xfrm>
            <a:off x="805543" y="2722517"/>
            <a:ext cx="3163342" cy="582613"/>
          </a:xfrm>
        </p:spPr>
        <p:txBody>
          <a:bodyPr/>
          <a:lstStyle/>
          <a:p>
            <a:r>
              <a:rPr lang="en-US"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sz="half" idx="1"/>
          </p:nvPr>
        </p:nvSpPr>
        <p:spPr>
          <a:xfrm>
            <a:off x="4463142" y="971161"/>
            <a:ext cx="5384800" cy="4953000"/>
          </a:xfrm>
        </p:spPr>
        <p:txBody>
          <a:bodyPr/>
          <a:lstStyle/>
          <a:p>
            <a:pPr marL="412750" lvl="0" indent="-457200" algn="l" rtl="0">
              <a:lnSpc>
                <a:spcPct val="90000"/>
              </a:lnSpc>
              <a:spcBef>
                <a:spcPts val="0"/>
              </a:spcBef>
              <a:spcAft>
                <a:spcPts val="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Abstract</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marL="412750" lvl="0" indent="-457200" algn="l" rtl="0">
              <a:lnSpc>
                <a:spcPct val="90000"/>
              </a:lnSpc>
              <a:spcBef>
                <a:spcPts val="1800"/>
              </a:spcBef>
              <a:spcAft>
                <a:spcPts val="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Objective</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marL="412750" lvl="0" indent="-457200" algn="l" rtl="0">
              <a:lnSpc>
                <a:spcPct val="90000"/>
              </a:lnSpc>
              <a:spcBef>
                <a:spcPts val="1800"/>
              </a:spcBef>
              <a:spcAft>
                <a:spcPts val="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Methodology</a:t>
            </a:r>
          </a:p>
          <a:p>
            <a:pPr marL="412750" lvl="0" indent="-457200" algn="l" rtl="0">
              <a:lnSpc>
                <a:spcPct val="90000"/>
              </a:lnSpc>
              <a:spcBef>
                <a:spcPts val="1800"/>
              </a:spcBef>
              <a:spcAft>
                <a:spcPts val="0"/>
              </a:spcAft>
              <a:buClr>
                <a:srgbClr val="3F3F3F"/>
              </a:buClr>
              <a:buSzPts val="3100"/>
              <a:buFont typeface="Wingdings" panose="05000000000000000000" charset="0"/>
              <a:buChar char="§"/>
            </a:pPr>
            <a:r>
              <a:rPr lang="en-IN" alt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Sensors used</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marL="412750" lvl="0" indent="-457200" algn="l" rtl="0">
              <a:lnSpc>
                <a:spcPct val="90000"/>
              </a:lnSpc>
              <a:spcBef>
                <a:spcPts val="1800"/>
              </a:spcBef>
              <a:spcAft>
                <a:spcPts val="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rPr>
              <a:t>Architecture</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marL="412750" lvl="0" indent="-457200" algn="l" rtl="0">
              <a:lnSpc>
                <a:spcPct val="90000"/>
              </a:lnSpc>
              <a:spcBef>
                <a:spcPts val="1800"/>
              </a:spcBef>
              <a:spcAft>
                <a:spcPts val="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Result and proof of concept</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marL="412750" lvl="0" indent="-457200" algn="l" rtl="0">
              <a:lnSpc>
                <a:spcPct val="90000"/>
              </a:lnSpc>
              <a:spcBef>
                <a:spcPts val="1800"/>
              </a:spcBef>
              <a:spcAft>
                <a:spcPts val="1600"/>
              </a:spcAft>
              <a:buClr>
                <a:srgbClr val="3F3F3F"/>
              </a:buClr>
              <a:buSzPts val="3100"/>
              <a:buFont typeface="Wingdings" panose="05000000000000000000" charset="0"/>
              <a:buChar char="§"/>
            </a:pPr>
            <a:r>
              <a:rPr lang="en-US" dirty="0">
                <a:solidFill>
                  <a:schemeClr val="tx1"/>
                </a:solidFill>
                <a:highlight>
                  <a:srgbClr val="C0C0C0"/>
                </a:highlight>
                <a:latin typeface="Times New Roman" panose="02020603050405020304" pitchFamily="18" charset="0"/>
                <a:cs typeface="Times New Roman" panose="02020603050405020304" pitchFamily="18" charset="0"/>
                <a:sym typeface="+mn-ea"/>
              </a:rPr>
              <a:t>Conclusion</a:t>
            </a:r>
            <a:endParaRPr dirty="0">
              <a:solidFill>
                <a:schemeClr val="tx1"/>
              </a:solidFill>
              <a:highlight>
                <a:srgbClr val="C0C0C0"/>
              </a:highlight>
              <a:latin typeface="Times New Roman" panose="02020603050405020304" pitchFamily="18" charset="0"/>
              <a:cs typeface="Times New Roman" panose="02020603050405020304" pitchFamily="18" charset="0"/>
            </a:endParaRPr>
          </a:p>
          <a:p>
            <a:pPr>
              <a:buFont typeface="Wingdings" panose="05000000000000000000" charset="0"/>
              <a:buChar char="§"/>
            </a:pPr>
            <a:endParaRPr lang="en-US" dirty="0">
              <a:solidFill>
                <a:schemeClr val="tx1"/>
              </a:solidFill>
              <a:highlight>
                <a:srgbClr val="C0C0C0"/>
              </a:highligh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ead with gears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846231"/>
            <a:ext cx="4267199" cy="4267199"/>
          </a:xfrm>
          <a:prstGeom prst="rect">
            <a:avLst/>
          </a:prstGeom>
        </p:spPr>
      </p:pic>
      <p:sp>
        <p:nvSpPr>
          <p:cNvPr id="2" name="Title 1"/>
          <p:cNvSpPr>
            <a:spLocks noGrp="1"/>
          </p:cNvSpPr>
          <p:nvPr>
            <p:ph type="title"/>
          </p:nvPr>
        </p:nvSpPr>
        <p:spPr>
          <a:xfrm>
            <a:off x="838200" y="545368"/>
            <a:ext cx="2912706" cy="539944"/>
          </a:xfrm>
        </p:spPr>
        <p:txBody>
          <a:bodyPr/>
          <a:lstStyle/>
          <a:p>
            <a:r>
              <a:rPr lang="en-US" b="1" dirty="0">
                <a:highlight>
                  <a:srgbClr val="C0C0C0"/>
                </a:highlight>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562610" y="1670050"/>
            <a:ext cx="11067661" cy="4351655"/>
          </a:xfrm>
        </p:spPr>
        <p:txBody>
          <a:bodyPr>
            <a:noAutofit/>
          </a:bodyPr>
          <a:lstStyle/>
          <a:p>
            <a:pPr marL="0" indent="0" algn="just">
              <a:lnSpc>
                <a:spcPct val="100000"/>
              </a:lnSpc>
              <a:buFont typeface="Arial" panose="020B0604020202020204" pitchFamily="34" charset="0"/>
              <a:buNone/>
            </a:pPr>
            <a:r>
              <a:rPr lang="en-US" sz="2800" dirty="0">
                <a:latin typeface="Times New Roman" panose="02020603050405020304" pitchFamily="18" charset="0"/>
                <a:cs typeface="Times New Roman" panose="02020603050405020304" pitchFamily="18" charset="0"/>
              </a:rPr>
              <a:t>Our country is prone to a shortage of electricity and severe power cuts. Day by day, the population is increasing all over the world. Power cuts are often occurring in various regions. So as the need for electricity is also increasing. By using piezoelectric technology, we can able to transform mechanical stress into electricity. Due to this emerging technology, we can able to achieve the energy that is used for minimal purposes. In this context, the development of an </a:t>
            </a:r>
            <a:r>
              <a:rPr lang="en-IN" altLang="en-US" sz="2800" dirty="0">
                <a:latin typeface="Times New Roman" panose="02020603050405020304" pitchFamily="18" charset="0"/>
                <a:cs typeface="Times New Roman" panose="02020603050405020304" pitchFamily="18" charset="0"/>
              </a:rPr>
              <a:t>automated </a:t>
            </a:r>
            <a:r>
              <a:rPr lang="en-US" sz="2800" dirty="0">
                <a:latin typeface="Times New Roman" panose="02020603050405020304" pitchFamily="18" charset="0"/>
                <a:cs typeface="Times New Roman" panose="02020603050405020304" pitchFamily="18" charset="0"/>
              </a:rPr>
              <a:t>energy-generating device using piezoelectric technology which is used for charging mobile phones will be an efficient solution.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760" y="634223"/>
            <a:ext cx="2992016" cy="582613"/>
          </a:xfrm>
        </p:spPr>
        <p:txBody>
          <a:bodyPr/>
          <a:lstStyle/>
          <a:p>
            <a:r>
              <a:rPr lang="en-US" b="1" dirty="0">
                <a:highlight>
                  <a:srgbClr val="C0C0C0"/>
                </a:highlight>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838200" y="1607185"/>
            <a:ext cx="7242810" cy="4415155"/>
          </a:xfrm>
        </p:spPr>
        <p:txBody>
          <a:bodyPr>
            <a:noAutofit/>
          </a:bodyPr>
          <a:lstStyle/>
          <a:p>
            <a:pPr algn="just">
              <a:lnSpc>
                <a:spcPct val="10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main motto of this project is to utilize the waste energy efficiently.</a:t>
            </a:r>
          </a:p>
          <a:p>
            <a:pPr algn="just">
              <a:lnSpc>
                <a:spcPct val="100000"/>
              </a:lnSpc>
              <a:buFont typeface="Arial" panose="020B0604020202020204" pitchFamily="34" charset="0"/>
              <a:buChar char="•"/>
            </a:pPr>
            <a:r>
              <a:rPr lang="en-IN" altLang="en-US" sz="2800" dirty="0">
                <a:latin typeface="Times New Roman" panose="02020603050405020304" pitchFamily="18" charset="0"/>
                <a:cs typeface="Times New Roman" panose="02020603050405020304" pitchFamily="18" charset="0"/>
              </a:rPr>
              <a:t>To generate the energy we are developing automated hammering device</a:t>
            </a:r>
            <a:endParaRPr lang="en-US" sz="28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purpose of this p</a:t>
            </a:r>
            <a:r>
              <a:rPr lang="en-IN" altLang="en-US" sz="2800" dirty="0">
                <a:latin typeface="Times New Roman" panose="02020603050405020304" pitchFamily="18" charset="0"/>
                <a:cs typeface="Times New Roman" panose="02020603050405020304" pitchFamily="18" charset="0"/>
              </a:rPr>
              <a:t>roject</a:t>
            </a:r>
            <a:r>
              <a:rPr lang="en-US" sz="2800" dirty="0">
                <a:latin typeface="Times New Roman" panose="02020603050405020304" pitchFamily="18" charset="0"/>
                <a:cs typeface="Times New Roman" panose="02020603050405020304" pitchFamily="18" charset="0"/>
              </a:rPr>
              <a:t> is to provide a solid solution for the generation of reliable amount of power by using the conversion of mechanical energy into electrical energy </a:t>
            </a:r>
          </a:p>
          <a:p>
            <a:pPr algn="just">
              <a:lnSpc>
                <a:spcPct val="100000"/>
              </a:lnSpc>
              <a:buFont typeface="Arial" panose="020B0604020202020204" pitchFamily="34" charset="0"/>
              <a:buChar char="•"/>
            </a:pPr>
            <a:r>
              <a:rPr lang="en-IN" altLang="en-US" sz="2800" dirty="0">
                <a:latin typeface="Times New Roman" panose="02020603050405020304" pitchFamily="18" charset="0"/>
                <a:cs typeface="Times New Roman" panose="02020603050405020304" pitchFamily="18" charset="0"/>
              </a:rPr>
              <a:t>It makes user to charge their mobile phones in an efficient manner.</a:t>
            </a:r>
            <a:endParaRPr lang="en-US" sz="2800"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endParaRPr lang="en-US" sz="2800" dirty="0">
              <a:latin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endParaRPr lang="en-US"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251825" y="1852295"/>
            <a:ext cx="2978150" cy="34277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57860"/>
            <a:ext cx="10972800" cy="582613"/>
          </a:xfrm>
        </p:spPr>
        <p:txBody>
          <a:bodyPr/>
          <a:lstStyle/>
          <a:p>
            <a:r>
              <a:rPr lang="en-US" b="1" dirty="0">
                <a:solidFill>
                  <a:schemeClr val="tx1"/>
                </a:solidFill>
                <a:highlight>
                  <a:srgbClr val="C0C0C0"/>
                </a:highlight>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sz="half" idx="1"/>
          </p:nvPr>
        </p:nvSpPr>
        <p:spPr>
          <a:xfrm>
            <a:off x="609600" y="1896110"/>
            <a:ext cx="10911840" cy="3977640"/>
          </a:xfrm>
        </p:spPr>
        <p:txBody>
          <a:bodyPr>
            <a:noAutofit/>
          </a:bodyPr>
          <a:lstStyle/>
          <a:p>
            <a:pPr algn="just"/>
            <a:r>
              <a:rPr lang="en-IN" sz="2800" dirty="0">
                <a:latin typeface="Times New Roman" panose="02020603050405020304" pitchFamily="18" charset="0"/>
                <a:cs typeface="Times New Roman" panose="02020603050405020304" pitchFamily="18" charset="0"/>
              </a:rPr>
              <a:t>The collection of elements utilized in this circuit is LCD, DC motors, and pulleys. The pulley is used to leverage the hitting tool up and down by using the DC motor. </a:t>
            </a:r>
          </a:p>
          <a:p>
            <a:pPr algn="just"/>
            <a:r>
              <a:rPr lang="en-IN" sz="2800" dirty="0">
                <a:latin typeface="Times New Roman" panose="02020603050405020304" pitchFamily="18" charset="0"/>
                <a:cs typeface="Times New Roman" panose="02020603050405020304" pitchFamily="18" charset="0"/>
              </a:rPr>
              <a:t>The piezoelectric sensors are mounted above the platform and the hitting device is done by using DC motors and a pulley.</a:t>
            </a:r>
          </a:p>
          <a:p>
            <a:pPr algn="just"/>
            <a:r>
              <a:rPr lang="en-IN" sz="2800" dirty="0">
                <a:latin typeface="Times New Roman" panose="02020603050405020304" pitchFamily="18" charset="0"/>
                <a:cs typeface="Times New Roman" panose="02020603050405020304" pitchFamily="18" charset="0"/>
              </a:rPr>
              <a:t> The hitting device is made in such a way as to generate a large amount of voltage. In a piezoelectric sensor, there is a cathode and anode due to the pressure applied in the sensors, generates electric charges. </a:t>
            </a:r>
          </a:p>
          <a:p>
            <a:pPr algn="just"/>
            <a:endParaRPr lang="en-IN" sz="2800" dirty="0">
              <a:latin typeface="Times New Roman" panose="02020603050405020304" pitchFamily="18" charset="0"/>
              <a:cs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1985"/>
            <a:ext cx="4491355" cy="1123315"/>
          </a:xfrm>
        </p:spPr>
        <p:txBody>
          <a:bodyPr/>
          <a:lstStyle/>
          <a:p>
            <a:r>
              <a:rPr lang="en-US" b="1" dirty="0">
                <a:solidFill>
                  <a:schemeClr val="tx1"/>
                </a:solidFill>
                <a:highlight>
                  <a:srgbClr val="C0C0C0"/>
                </a:highlight>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838200" y="2009140"/>
            <a:ext cx="10780395" cy="4351655"/>
          </a:xfrm>
        </p:spPr>
        <p:txBody>
          <a:bodyPr>
            <a:noAutofit/>
          </a:bodyPr>
          <a:lstStyle/>
          <a:p>
            <a:r>
              <a:rPr lang="en-IN" sz="2800" dirty="0">
                <a:latin typeface="Times New Roman" panose="02020603050405020304" pitchFamily="18" charset="0"/>
                <a:cs typeface="Times New Roman" panose="02020603050405020304" pitchFamily="18" charset="0"/>
                <a:sym typeface="+mn-ea"/>
              </a:rPr>
              <a:t>The voltage that is generated from the piezoelectric sensors is given to the voltage sensor. The voltage sensor detects the AC voltage.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The sensor is connected to the micro controller. Here the micro controller is Arduino UNO. The micro controller controls the flow of voltage within the circuitry. </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Later, the acquired voltage is displayed on the LCD. The charging port is the thing that is used to charge mobile phones or other electronic gadgets.</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highlight>
                  <a:srgbClr val="C0C0C0"/>
                </a:highlight>
                <a:latin typeface="Times New Roman" panose="02020603050405020304" pitchFamily="18" charset="0"/>
                <a:cs typeface="Times New Roman" panose="02020603050405020304" pitchFamily="18" charset="0"/>
              </a:rPr>
              <a:t>SENSORS USED</a:t>
            </a:r>
          </a:p>
        </p:txBody>
      </p:sp>
      <p:sp>
        <p:nvSpPr>
          <p:cNvPr id="3" name="Content Placeholder 2"/>
          <p:cNvSpPr>
            <a:spLocks noGrp="1"/>
          </p:cNvSpPr>
          <p:nvPr>
            <p:ph sz="half" idx="1"/>
          </p:nvPr>
        </p:nvSpPr>
        <p:spPr/>
        <p:txBody>
          <a:bodyPr>
            <a:noAutofit/>
          </a:bodyPr>
          <a:lstStyle/>
          <a:p>
            <a:pPr marL="0" indent="0">
              <a:buNone/>
            </a:pPr>
            <a:r>
              <a:rPr lang="en-IN" sz="2800" b="1" dirty="0">
                <a:latin typeface="Times New Roman" panose="02020603050405020304" pitchFamily="18" charset="0"/>
                <a:cs typeface="Times New Roman" panose="02020603050405020304" pitchFamily="18" charset="0"/>
              </a:rPr>
              <a:t>PIEZOELECTRIC SENSORS: </a:t>
            </a:r>
          </a:p>
          <a:p>
            <a:pPr algn="just">
              <a:buFont typeface="Wingdings" panose="05000000000000000000" charset="0"/>
              <a:buChar char="§"/>
            </a:pPr>
            <a:r>
              <a:rPr lang="en-IN" sz="2800" dirty="0">
                <a:latin typeface="Times New Roman" panose="02020603050405020304" pitchFamily="18" charset="0"/>
                <a:cs typeface="Times New Roman" panose="02020603050405020304" pitchFamily="18" charset="0"/>
              </a:rPr>
              <a:t>A Piezoelectric Sensor requires no external voltage or current source, they are able to generate an output signal from the strain applied. </a:t>
            </a:r>
          </a:p>
          <a:p>
            <a:pPr algn="just">
              <a:buFont typeface="Wingdings" panose="05000000000000000000" charset="0"/>
              <a:buChar char="§"/>
            </a:pPr>
            <a:r>
              <a:rPr lang="en-IN" sz="2800" dirty="0">
                <a:latin typeface="Times New Roman" panose="02020603050405020304" pitchFamily="18" charset="0"/>
                <a:cs typeface="Times New Roman" panose="02020603050405020304" pitchFamily="18" charset="0"/>
              </a:rPr>
              <a:t>It contains a cathode and anode. It’s lifetime is around 12 years. </a:t>
            </a:r>
          </a:p>
          <a:p>
            <a:pPr algn="just">
              <a:buFont typeface="Wingdings" panose="05000000000000000000" charset="0"/>
              <a:buChar char="§"/>
            </a:pPr>
            <a:r>
              <a:rPr lang="en-IN" sz="2800" dirty="0">
                <a:latin typeface="Times New Roman" panose="02020603050405020304" pitchFamily="18" charset="0"/>
                <a:cs typeface="Times New Roman" panose="02020603050405020304" pitchFamily="18" charset="0"/>
              </a:rPr>
              <a:t>It has high strength and wide frequency range which makes the piezo sensor more efficient.</a:t>
            </a:r>
          </a:p>
        </p:txBody>
      </p:sp>
      <p:pic>
        <p:nvPicPr>
          <p:cNvPr id="4" name="Content Placeholder 3"/>
          <p:cNvPicPr>
            <a:picLocks noGrp="1" noChangeAspect="1"/>
          </p:cNvPicPr>
          <p:nvPr>
            <p:ph sz="half" idx="2"/>
          </p:nvPr>
        </p:nvPicPr>
        <p:blipFill>
          <a:blip r:embed="rId2"/>
          <a:stretch>
            <a:fillRect/>
          </a:stretch>
        </p:blipFill>
        <p:spPr>
          <a:xfrm>
            <a:off x="7068820" y="1364615"/>
            <a:ext cx="2984500" cy="2471420"/>
          </a:xfrm>
          <a:prstGeom prst="rect">
            <a:avLst/>
          </a:prstGeom>
        </p:spPr>
      </p:pic>
      <p:pic>
        <p:nvPicPr>
          <p:cNvPr id="5" name="Picture 4"/>
          <p:cNvPicPr>
            <a:picLocks noChangeAspect="1"/>
          </p:cNvPicPr>
          <p:nvPr/>
        </p:nvPicPr>
        <p:blipFill>
          <a:blip r:embed="rId3"/>
          <a:stretch>
            <a:fillRect/>
          </a:stretch>
        </p:blipFill>
        <p:spPr>
          <a:xfrm>
            <a:off x="7586980" y="4011930"/>
            <a:ext cx="2860040" cy="2227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chemeClr val="tx1"/>
                </a:solidFill>
                <a:highlight>
                  <a:srgbClr val="C0C0C0"/>
                </a:highlight>
                <a:latin typeface="Times New Roman" panose="02020603050405020304" pitchFamily="18" charset="0"/>
                <a:cs typeface="Times New Roman" panose="02020603050405020304" pitchFamily="18" charset="0"/>
              </a:rPr>
              <a:t>SENSORS USED</a:t>
            </a:r>
          </a:p>
        </p:txBody>
      </p:sp>
      <p:sp>
        <p:nvSpPr>
          <p:cNvPr id="3" name="Content Placeholder 2"/>
          <p:cNvSpPr>
            <a:spLocks noGrp="1"/>
          </p:cNvSpPr>
          <p:nvPr>
            <p:ph sz="half" idx="1"/>
          </p:nvPr>
        </p:nvSpPr>
        <p:spPr>
          <a:xfrm>
            <a:off x="609600" y="1174750"/>
            <a:ext cx="6278880" cy="4953000"/>
          </a:xfrm>
        </p:spPr>
        <p:txBody>
          <a:bodyPr>
            <a:noAutofit/>
          </a:bodyPr>
          <a:lstStyle/>
          <a:p>
            <a:pPr marL="0" indent="0" algn="just">
              <a:buNone/>
            </a:pPr>
            <a:r>
              <a:rPr lang="en-IN" sz="2800" b="1" dirty="0">
                <a:latin typeface="Times New Roman" panose="02020603050405020304" pitchFamily="18" charset="0"/>
                <a:cs typeface="Times New Roman" panose="02020603050405020304" pitchFamily="18" charset="0"/>
              </a:rPr>
              <a:t>VOLTAGE SENSORS: </a:t>
            </a:r>
          </a:p>
          <a:p>
            <a:pPr algn="just">
              <a:buFont typeface="Wingdings" panose="05000000000000000000" charset="0"/>
              <a:buChar char="§"/>
            </a:pPr>
            <a:r>
              <a:rPr lang="en-IN" sz="2800" dirty="0">
                <a:latin typeface="Times New Roman" panose="02020603050405020304" pitchFamily="18" charset="0"/>
                <a:cs typeface="Times New Roman" panose="02020603050405020304" pitchFamily="18" charset="0"/>
              </a:rPr>
              <a:t>This sensor is used to monitor, compute, and determine the voltage supply. The AC and DC voltage level can be determined by this sensor. </a:t>
            </a:r>
          </a:p>
          <a:p>
            <a:pPr algn="just">
              <a:buFont typeface="Wingdings" panose="05000000000000000000" charset="0"/>
              <a:buChar char="§"/>
            </a:pPr>
            <a:r>
              <a:rPr lang="en-IN" sz="2800" dirty="0">
                <a:latin typeface="Times New Roman" panose="02020603050405020304" pitchFamily="18" charset="0"/>
                <a:cs typeface="Times New Roman" panose="02020603050405020304" pitchFamily="18" charset="0"/>
              </a:rPr>
              <a:t>This sensor's input can take the form of voltage, while its output can take the form of switches, analogue voltage signals, current signals, audio signals, etc. </a:t>
            </a:r>
          </a:p>
        </p:txBody>
      </p:sp>
      <p:pic>
        <p:nvPicPr>
          <p:cNvPr id="7" name="Content Placeholder 6"/>
          <p:cNvPicPr>
            <a:picLocks noGrp="1" noChangeAspect="1"/>
          </p:cNvPicPr>
          <p:nvPr>
            <p:ph sz="half" idx="2"/>
          </p:nvPr>
        </p:nvPicPr>
        <p:blipFill>
          <a:blip r:embed="rId2"/>
          <a:stretch>
            <a:fillRect/>
          </a:stretch>
        </p:blipFill>
        <p:spPr>
          <a:xfrm>
            <a:off x="7375525" y="1410335"/>
            <a:ext cx="3108960" cy="1943100"/>
          </a:xfrm>
          <a:prstGeom prst="rect">
            <a:avLst/>
          </a:prstGeom>
        </p:spPr>
      </p:pic>
      <p:pic>
        <p:nvPicPr>
          <p:cNvPr id="8" name="Picture 7"/>
          <p:cNvPicPr>
            <a:picLocks noChangeAspect="1"/>
          </p:cNvPicPr>
          <p:nvPr/>
        </p:nvPicPr>
        <p:blipFill>
          <a:blip r:embed="rId3"/>
          <a:stretch>
            <a:fillRect/>
          </a:stretch>
        </p:blipFill>
        <p:spPr>
          <a:xfrm>
            <a:off x="8100060" y="3895090"/>
            <a:ext cx="3213100" cy="2039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10235" y="476885"/>
            <a:ext cx="4001770" cy="582930"/>
          </a:xfrm>
        </p:spPr>
        <p:txBody>
          <a:bodyPr/>
          <a:lstStyle/>
          <a:p>
            <a:r>
              <a:rPr lang="en-US" b="1" dirty="0">
                <a:solidFill>
                  <a:schemeClr val="tx1"/>
                </a:solidFill>
                <a:highlight>
                  <a:srgbClr val="C0C0C0"/>
                </a:highlight>
                <a:latin typeface="Times New Roman" panose="02020603050405020304" pitchFamily="18" charset="0"/>
                <a:cs typeface="Times New Roman" panose="02020603050405020304" pitchFamily="18" charset="0"/>
              </a:rPr>
              <a:t>ARCHITECTURE</a:t>
            </a:r>
          </a:p>
        </p:txBody>
      </p:sp>
      <p:pic>
        <p:nvPicPr>
          <p:cNvPr id="4" name="Content Placeholder 3"/>
          <p:cNvPicPr>
            <a:picLocks noGrp="1" noChangeAspect="1"/>
          </p:cNvPicPr>
          <p:nvPr>
            <p:ph idx="1"/>
          </p:nvPr>
        </p:nvPicPr>
        <p:blipFill>
          <a:blip r:embed="rId2"/>
          <a:stretch>
            <a:fillRect/>
          </a:stretch>
        </p:blipFill>
        <p:spPr>
          <a:xfrm>
            <a:off x="1892300" y="1468755"/>
            <a:ext cx="8406765" cy="4728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Widescreen</PresentationFormat>
  <Paragraphs>53</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Times New Roman</vt:lpstr>
      <vt:lpstr>Wingdings</vt:lpstr>
      <vt:lpstr>Gear Drives</vt:lpstr>
      <vt:lpstr> ENERGY GENERATION USING PIEZOELECTRIC TECHNOLOGY</vt:lpstr>
      <vt:lpstr>CONTENTS</vt:lpstr>
      <vt:lpstr>ABSTRACT</vt:lpstr>
      <vt:lpstr>OBJECTIVE</vt:lpstr>
      <vt:lpstr>METHODOLOGY</vt:lpstr>
      <vt:lpstr>METHODOLOGY</vt:lpstr>
      <vt:lpstr>SENSORS USED</vt:lpstr>
      <vt:lpstr>SENSORS USED</vt:lpstr>
      <vt:lpstr>ARCHITECTURE</vt:lpstr>
      <vt:lpstr>RESULT AND PROOF OF CONCEPT</vt:lpstr>
      <vt:lpstr>RESULT AND PROOF OF CONCEPT</vt:lpstr>
      <vt:lpstr>RESULT AND PROOF OF CONCEPT</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GENERATION USING MECHANICAL STRESS</dc:title>
  <dc:creator/>
  <cp:lastModifiedBy>SAKTHI SRI E</cp:lastModifiedBy>
  <cp:revision>14</cp:revision>
  <dcterms:created xsi:type="dcterms:W3CDTF">2023-03-23T06:44:00Z</dcterms:created>
  <dcterms:modified xsi:type="dcterms:W3CDTF">2023-06-28T04:43:59Z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1525F226961846C09BDEA3DDBB3FB9CA</vt:lpwstr>
  </property>
  <property fmtid="{D5CDD505-2E9C-101B-9397-08002B2CF9AE}" pid="3" name="KSOProductBuildVer">
    <vt:lpwstr>1033-11.2.0.11537</vt:lpwstr>
  </property>
</Properties>
</file>